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9" r:id="rId4"/>
  </p:sldMasterIdLst>
  <p:sldIdLst>
    <p:sldId id="256" r:id="rId5"/>
    <p:sldId id="312" r:id="rId6"/>
    <p:sldId id="322" r:id="rId7"/>
    <p:sldId id="323" r:id="rId8"/>
    <p:sldId id="263" r:id="rId9"/>
    <p:sldId id="325" r:id="rId10"/>
    <p:sldId id="259" r:id="rId11"/>
    <p:sldId id="302" r:id="rId12"/>
    <p:sldId id="266" r:id="rId13"/>
    <p:sldId id="326" r:id="rId14"/>
    <p:sldId id="327" r:id="rId15"/>
    <p:sldId id="328" r:id="rId16"/>
    <p:sldId id="329" r:id="rId17"/>
    <p:sldId id="330" r:id="rId18"/>
    <p:sldId id="331" r:id="rId19"/>
    <p:sldId id="335" r:id="rId20"/>
    <p:sldId id="332" r:id="rId21"/>
    <p:sldId id="333" r:id="rId22"/>
    <p:sldId id="348" r:id="rId23"/>
    <p:sldId id="339" r:id="rId24"/>
    <p:sldId id="340" r:id="rId25"/>
    <p:sldId id="341" r:id="rId26"/>
    <p:sldId id="342" r:id="rId27"/>
    <p:sldId id="316" r:id="rId28"/>
    <p:sldId id="317" r:id="rId29"/>
    <p:sldId id="297" r:id="rId30"/>
    <p:sldId id="285" r:id="rId31"/>
    <p:sldId id="344" r:id="rId32"/>
    <p:sldId id="288" r:id="rId33"/>
    <p:sldId id="345" r:id="rId34"/>
    <p:sldId id="346" r:id="rId35"/>
    <p:sldId id="347" r:id="rId36"/>
    <p:sldId id="311" r:id="rId37"/>
    <p:sldId id="308" r:id="rId38"/>
    <p:sldId id="291" r:id="rId39"/>
    <p:sldId id="320" r:id="rId40"/>
    <p:sldId id="319" r:id="rId41"/>
    <p:sldId id="293" r:id="rId42"/>
    <p:sldId id="294" r:id="rId43"/>
    <p:sldId id="295" r:id="rId44"/>
    <p:sldId id="29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4558" autoAdjust="0"/>
  </p:normalViewPr>
  <p:slideViewPr>
    <p:cSldViewPr>
      <p:cViewPr varScale="1">
        <p:scale>
          <a:sx n="79" d="100"/>
          <a:sy n="79" d="100"/>
        </p:scale>
        <p:origin x="98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‹nr.›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77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6652B35-718D-4E28-AFEB-B694A3B357E8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612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6652B35-718D-4E28-AFEB-B694A3B357E8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7797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6652B35-718D-4E28-AFEB-B694A3B357E8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306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6652B35-718D-4E28-AFEB-B694A3B357E8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0814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6652B35-718D-4E28-AFEB-B694A3B357E8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922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C3F416CD-67A3-4CF0-A210-F6AF31AC147F}" type="datetimeFigureOut">
              <a:rPr lang="en-US" smtClean="0"/>
              <a:pPr algn="l" eaLnBrk="1" latinLnBrk="0" hangingPunct="1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5718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6652B35-718D-4E28-AFEB-B694A3B357E8}" type="slidenum">
              <a:rPr kumimoji="0" lang="en-US" smtClean="0"/>
              <a:pPr eaLnBrk="1" latinLnBrk="0" hangingPunct="1"/>
              <a:t>‹nr.›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4136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6652B35-718D-4E28-AFEB-B694A3B357E8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3508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F416CD-67A3-4CF0-A210-F6AF31AC147F}" type="datetimeFigureOut">
              <a:rPr lang="en-US" smtClean="0"/>
              <a:pPr eaLnBrk="1" latinLnBrk="0" hangingPunct="1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eaLnBrk="1" latinLnBrk="0" hangingPunct="1"/>
            <a:fld id="{96652B35-718D-4E28-AFEB-B694A3B357E8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515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 algn="l" eaLnBrk="1" latinLnBrk="0" hangingPunct="1"/>
            <a:fld id="{C3F416CD-67A3-4CF0-A210-F6AF31AC147F}" type="datetimeFigureOut">
              <a:rPr lang="en-US" smtClean="0"/>
              <a:pPr algn="l" eaLnBrk="1" latinLnBrk="0" hangingPunct="1"/>
              <a:t>9/23/2024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‹nr.›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97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algn="l" eaLnBrk="1" latinLnBrk="0" hangingPunct="1"/>
            <a:fld id="{C3F416CD-67A3-4CF0-A210-F6AF31AC147F}" type="datetimeFigureOut">
              <a:rPr lang="en-US" smtClean="0"/>
              <a:pPr algn="l" eaLnBrk="1" latinLnBrk="0" hangingPunct="1"/>
              <a:t>9/23/2024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‹nr.›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9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WH-Sal5XoO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nderwijskiezer.be/v2/beroepen/beroep_detail.php?beroep=47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e/WeDkRXDX9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uycqFIJssW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463" y="-69641"/>
            <a:ext cx="8086725" cy="262095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Beroepenrally </a:t>
            </a:r>
            <a:b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Metaal &amp; Technologie</a:t>
            </a:r>
            <a:br>
              <a:rPr lang="nl-BE" sz="4000" dirty="0"/>
            </a:br>
            <a:endParaRPr lang="nl-BE" sz="20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4982C34-96E5-B945-B345-CB1FBAF2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576" y="58823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5" name="Afbeelding 14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EFB40E1D-A975-37E4-1002-5EBD0CEE1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339" r="3538" b="22158"/>
          <a:stretch/>
        </p:blipFill>
        <p:spPr>
          <a:xfrm>
            <a:off x="1295636" y="2618296"/>
            <a:ext cx="6552728" cy="3665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960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52" y="2155648"/>
            <a:ext cx="5820587" cy="3258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ijdelijke aanduiding voor inhoud 2"/>
          <p:cNvSpPr txBox="1">
            <a:spLocks/>
          </p:cNvSpPr>
          <p:nvPr/>
        </p:nvSpPr>
        <p:spPr>
          <a:xfrm>
            <a:off x="395536" y="5877272"/>
            <a:ext cx="6587685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b="1" dirty="0">
                <a:solidFill>
                  <a:srgbClr val="00B050"/>
                </a:solidFill>
              </a:rPr>
              <a:t>C. Onderhoudsmecanicien</a:t>
            </a:r>
          </a:p>
          <a:p>
            <a:endParaRPr lang="nl-BE" dirty="0"/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Beroepen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DE7EE2-2262-113D-949A-46D4C9C2E93D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065294" cy="51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4) Voor welk beroep zou dit een vacature kunnen zijn? </a:t>
            </a:r>
            <a:endParaRPr lang="nl-BE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65D2139-74C6-0470-1236-2233001C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06316"/>
            <a:ext cx="2457450" cy="186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8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Beroepen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DE7EE2-2262-113D-949A-46D4C9C2E93D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880921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5) Welke </a:t>
            </a:r>
            <a:r>
              <a:rPr lang="nl-BE" b="1" u="sng" dirty="0"/>
              <a:t>beroepen</a:t>
            </a:r>
            <a:r>
              <a:rPr lang="nl-BE" b="1" dirty="0"/>
              <a:t> en </a:t>
            </a:r>
            <a:r>
              <a:rPr lang="nl-BE" b="1" u="sng" dirty="0"/>
              <a:t>afdelingen</a:t>
            </a:r>
            <a:r>
              <a:rPr lang="nl-BE" b="1" dirty="0"/>
              <a:t> komen voor in het filmpje?</a:t>
            </a:r>
            <a:endParaRPr lang="nl-BE" dirty="0"/>
          </a:p>
        </p:txBody>
      </p:sp>
      <p:pic>
        <p:nvPicPr>
          <p:cNvPr id="4" name="Afbeelding 3" descr="Afbeelding met machine, schermopname, industrie, overdekt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5BE4EC8E-FF99-6FAE-5DAB-5CE1D789F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20888"/>
            <a:ext cx="6332769" cy="36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Beroepen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1B84B360-859C-308B-513A-0395C90EEA47}"/>
              </a:ext>
            </a:extLst>
          </p:cNvPr>
          <p:cNvSpPr txBox="1">
            <a:spLocks/>
          </p:cNvSpPr>
          <p:nvPr/>
        </p:nvSpPr>
        <p:spPr>
          <a:xfrm>
            <a:off x="611561" y="2672917"/>
            <a:ext cx="3888432" cy="2484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b="1" dirty="0">
                <a:solidFill>
                  <a:schemeClr val="tx1"/>
                </a:solidFill>
              </a:rPr>
              <a:t>Beroepen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Woordvoerder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Technicus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Teambegeleidster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Technieker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14B575-14B4-0F70-9AB5-4E12355FF16C}"/>
              </a:ext>
            </a:extLst>
          </p:cNvPr>
          <p:cNvSpPr txBox="1">
            <a:spLocks/>
          </p:cNvSpPr>
          <p:nvPr/>
        </p:nvSpPr>
        <p:spPr>
          <a:xfrm>
            <a:off x="4716016" y="2672917"/>
            <a:ext cx="3888432" cy="2484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b="1" dirty="0">
                <a:solidFill>
                  <a:schemeClr val="tx1"/>
                </a:solidFill>
              </a:rPr>
              <a:t>Afdelingen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Lasfabriek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Montagefabriek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Batterijzone</a:t>
            </a:r>
          </a:p>
        </p:txBody>
      </p:sp>
      <p:pic>
        <p:nvPicPr>
          <p:cNvPr id="5122" name="Picture 2" descr="Volvo Car Gent - Jobs">
            <a:extLst>
              <a:ext uri="{FF2B5EF4-FFF2-40B4-BE49-F238E27FC236}">
                <a16:creationId xmlns:a16="http://schemas.microsoft.com/office/drawing/2014/main" id="{40D53F72-084B-7548-1838-75E6275D3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71402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592F471-BAF3-FC85-2E34-1DF01BD9D198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880921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5) Welke </a:t>
            </a:r>
            <a:r>
              <a:rPr lang="nl-BE" b="1" u="sng" dirty="0"/>
              <a:t>beroepen</a:t>
            </a:r>
            <a:r>
              <a:rPr lang="nl-BE" b="1" dirty="0"/>
              <a:t> en </a:t>
            </a:r>
            <a:r>
              <a:rPr lang="nl-BE" b="1" u="sng" dirty="0"/>
              <a:t>afdelingen</a:t>
            </a:r>
            <a:r>
              <a:rPr lang="nl-BE" b="1" dirty="0"/>
              <a:t> komen voor in het filmpje?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232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Veiligheid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DE7EE2-2262-113D-949A-46D4C9C2E93D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880921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6) Wat betekent dit </a:t>
            </a:r>
            <a:r>
              <a:rPr lang="nl-BE" b="1" u="sng" dirty="0"/>
              <a:t>waarschuwingsbord</a:t>
            </a:r>
            <a:r>
              <a:rPr lang="nl-BE" b="1" dirty="0"/>
              <a:t>?</a:t>
            </a:r>
            <a:endParaRPr lang="nl-BE" dirty="0"/>
          </a:p>
        </p:txBody>
      </p:sp>
      <p:pic>
        <p:nvPicPr>
          <p:cNvPr id="4" name="Picture 2" descr="Draaiende tandwielen">
            <a:extLst>
              <a:ext uri="{FF2B5EF4-FFF2-40B4-BE49-F238E27FC236}">
                <a16:creationId xmlns:a16="http://schemas.microsoft.com/office/drawing/2014/main" id="{1035D3FA-D8CA-DBDB-EB7F-242D60CB5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636912"/>
            <a:ext cx="2862054" cy="2862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160AB22-6A42-F4C5-BD2B-45A09AE0AE53}"/>
              </a:ext>
            </a:extLst>
          </p:cNvPr>
          <p:cNvSpPr txBox="1">
            <a:spLocks/>
          </p:cNvSpPr>
          <p:nvPr/>
        </p:nvSpPr>
        <p:spPr>
          <a:xfrm>
            <a:off x="395537" y="3068960"/>
            <a:ext cx="3816424" cy="50405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A. Gevaar op beknelling</a:t>
            </a:r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48343795-B94A-DDE8-5D89-5C3AF3CE289A}"/>
              </a:ext>
            </a:extLst>
          </p:cNvPr>
          <p:cNvSpPr txBox="1">
            <a:spLocks/>
          </p:cNvSpPr>
          <p:nvPr/>
        </p:nvSpPr>
        <p:spPr>
          <a:xfrm>
            <a:off x="395537" y="3763258"/>
            <a:ext cx="4176464" cy="67385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B. Voorzichtig aanraken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71C2D2C-A541-E7F5-AFD3-0AE194724441}"/>
              </a:ext>
            </a:extLst>
          </p:cNvPr>
          <p:cNvSpPr txBox="1">
            <a:spLocks/>
          </p:cNvSpPr>
          <p:nvPr/>
        </p:nvSpPr>
        <p:spPr>
          <a:xfrm>
            <a:off x="395537" y="4437112"/>
            <a:ext cx="4392488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C. Draaiende tandwielen</a:t>
            </a:r>
          </a:p>
          <a:p>
            <a:endParaRPr lang="nl-BE" dirty="0"/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4713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/>
      <p:bldP spid="8" grpId="0" build="p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Veiligheid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DE7EE2-2262-113D-949A-46D4C9C2E93D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880921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6) Wat betekent dit </a:t>
            </a:r>
            <a:r>
              <a:rPr lang="nl-BE" b="1" u="sng" dirty="0"/>
              <a:t>waarschuwingsbord</a:t>
            </a:r>
            <a:r>
              <a:rPr lang="nl-BE" b="1" dirty="0"/>
              <a:t>?</a:t>
            </a:r>
            <a:endParaRPr lang="nl-BE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160AB22-6A42-F4C5-BD2B-45A09AE0AE53}"/>
              </a:ext>
            </a:extLst>
          </p:cNvPr>
          <p:cNvSpPr txBox="1">
            <a:spLocks/>
          </p:cNvSpPr>
          <p:nvPr/>
        </p:nvSpPr>
        <p:spPr>
          <a:xfrm>
            <a:off x="395537" y="3068960"/>
            <a:ext cx="3816424" cy="50405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A. Gevaar op beknelling</a:t>
            </a:r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48343795-B94A-DDE8-5D89-5C3AF3CE289A}"/>
              </a:ext>
            </a:extLst>
          </p:cNvPr>
          <p:cNvSpPr txBox="1">
            <a:spLocks/>
          </p:cNvSpPr>
          <p:nvPr/>
        </p:nvSpPr>
        <p:spPr>
          <a:xfrm>
            <a:off x="395537" y="3763258"/>
            <a:ext cx="4176464" cy="67385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B. Voorzichtig aanraken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71C2D2C-A541-E7F5-AFD3-0AE194724441}"/>
              </a:ext>
            </a:extLst>
          </p:cNvPr>
          <p:cNvSpPr txBox="1">
            <a:spLocks/>
          </p:cNvSpPr>
          <p:nvPr/>
        </p:nvSpPr>
        <p:spPr>
          <a:xfrm>
            <a:off x="395537" y="4437112"/>
            <a:ext cx="4392488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b="1" dirty="0">
                <a:solidFill>
                  <a:srgbClr val="00B050"/>
                </a:solidFill>
              </a:rPr>
              <a:t>C. Draaiende tandwielen</a:t>
            </a:r>
          </a:p>
          <a:p>
            <a:endParaRPr lang="nl-BE" dirty="0">
              <a:solidFill>
                <a:srgbClr val="00B050"/>
              </a:solidFill>
            </a:endParaRPr>
          </a:p>
          <a:p>
            <a:pPr marL="624078" indent="-514350">
              <a:buFont typeface="+mj-lt"/>
              <a:buAutoNum type="alphaLcParenR"/>
            </a:pPr>
            <a:endParaRPr lang="nl-BE" dirty="0">
              <a:solidFill>
                <a:srgbClr val="00B050"/>
              </a:solidFill>
            </a:endParaRPr>
          </a:p>
        </p:txBody>
      </p:sp>
      <p:pic>
        <p:nvPicPr>
          <p:cNvPr id="2" name="Picture 2" descr="Draaiende tandwielen">
            <a:extLst>
              <a:ext uri="{FF2B5EF4-FFF2-40B4-BE49-F238E27FC236}">
                <a16:creationId xmlns:a16="http://schemas.microsoft.com/office/drawing/2014/main" id="{176F3397-590F-A0A9-3220-6A67ECD9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629016"/>
            <a:ext cx="2862054" cy="2862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77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/>
      <p:bldP spid="8" grpId="0" build="p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Veiligheid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DE7EE2-2262-113D-949A-46D4C9C2E93D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6792689" cy="673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7) Waarom lopen deze mensen achter de gele lijn?</a:t>
            </a:r>
            <a:endParaRPr lang="nl-B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52B6E30-50C6-8739-AD05-3389E56E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897" y="1990148"/>
            <a:ext cx="3990230" cy="2230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39232A-DEAA-7C33-8CE4-6D6EF778166F}"/>
              </a:ext>
            </a:extLst>
          </p:cNvPr>
          <p:cNvSpPr txBox="1">
            <a:spLocks/>
          </p:cNvSpPr>
          <p:nvPr/>
        </p:nvSpPr>
        <p:spPr>
          <a:xfrm>
            <a:off x="490078" y="4386064"/>
            <a:ext cx="8330394" cy="2355304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BE" dirty="0"/>
              <a:t>A. Bezoekers moeten achter de gele lijn stappen om</a:t>
            </a:r>
          </a:p>
          <a:p>
            <a:pPr marL="109728" indent="0">
              <a:buNone/>
            </a:pPr>
            <a:r>
              <a:rPr lang="nl-BE" dirty="0"/>
              <a:t>     bedrijfsspionage te voorkomen. </a:t>
            </a:r>
          </a:p>
          <a:p>
            <a:pPr marL="109728" indent="0">
              <a:buNone/>
            </a:pPr>
            <a:endParaRPr lang="nl-BE" dirty="0"/>
          </a:p>
          <a:p>
            <a:pPr marL="109728" indent="0">
              <a:buNone/>
            </a:pPr>
            <a:r>
              <a:rPr lang="nl-BE" dirty="0"/>
              <a:t> B. Bezoekers moeten achter de gele lijn stappen omdat ze niet</a:t>
            </a:r>
          </a:p>
          <a:p>
            <a:pPr marL="109728" indent="0">
              <a:buNone/>
            </a:pPr>
            <a:r>
              <a:rPr lang="nl-BE" dirty="0"/>
              <a:t>       verzekerd zijn door het bedrijf. </a:t>
            </a:r>
          </a:p>
          <a:p>
            <a:pPr marL="109728" indent="0">
              <a:buNone/>
            </a:pPr>
            <a:endParaRPr lang="nl-BE" dirty="0"/>
          </a:p>
          <a:p>
            <a:pPr marL="109728" indent="0">
              <a:buNone/>
            </a:pPr>
            <a:r>
              <a:rPr lang="nl-BE" dirty="0"/>
              <a:t>C. Iedereen moet achter de gele lijn stappen voor de veiligheid.</a:t>
            </a:r>
          </a:p>
          <a:p>
            <a:pPr marL="109728" indent="0">
              <a:buNone/>
            </a:pPr>
            <a:r>
              <a:rPr lang="nl-BE" dirty="0"/>
              <a:t>     Zo is er afstand van machines en passerende heftrucks.</a:t>
            </a:r>
          </a:p>
          <a:p>
            <a:pPr marL="109728" indent="0">
              <a:buNone/>
            </a:pPr>
            <a:endParaRPr lang="nl-BE" dirty="0"/>
          </a:p>
          <a:p>
            <a:pPr marL="109728" indent="0">
              <a:buNone/>
            </a:pPr>
            <a:endParaRPr lang="nl-BE" dirty="0"/>
          </a:p>
          <a:p>
            <a:pPr marL="109728" indent="0">
              <a:buNone/>
            </a:pPr>
            <a:endParaRPr lang="nl-BE" dirty="0"/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5A87C54F-CA3D-BFD4-2467-4A1A556ADE64}"/>
              </a:ext>
            </a:extLst>
          </p:cNvPr>
          <p:cNvCxnSpPr>
            <a:cxnSpLocks/>
          </p:cNvCxnSpPr>
          <p:nvPr/>
        </p:nvCxnSpPr>
        <p:spPr>
          <a:xfrm flipH="1">
            <a:off x="4398239" y="3286485"/>
            <a:ext cx="2550025" cy="60620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86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Veiligheid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DE7EE2-2262-113D-949A-46D4C9C2E93D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6792689" cy="673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7) Waarom lopen deze mensen achter de gele lijn?</a:t>
            </a:r>
            <a:endParaRPr lang="nl-B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52B6E30-50C6-8739-AD05-3389E56E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147828"/>
            <a:ext cx="5463908" cy="3054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39232A-DEAA-7C33-8CE4-6D6EF778166F}"/>
              </a:ext>
            </a:extLst>
          </p:cNvPr>
          <p:cNvSpPr txBox="1">
            <a:spLocks/>
          </p:cNvSpPr>
          <p:nvPr/>
        </p:nvSpPr>
        <p:spPr>
          <a:xfrm>
            <a:off x="377058" y="5285050"/>
            <a:ext cx="8330394" cy="1419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BE" b="1" dirty="0">
                <a:solidFill>
                  <a:srgbClr val="00B050"/>
                </a:solidFill>
              </a:rPr>
              <a:t>C. Iedereen moet achter de gele lijn stappen voor de veiligheid. Zo is er afstand van machines en passerende heftrucks.</a:t>
            </a:r>
          </a:p>
          <a:p>
            <a:pPr marL="109728" indent="0">
              <a:buNone/>
            </a:pPr>
            <a:endParaRPr lang="nl-BE" dirty="0"/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5A87C54F-CA3D-BFD4-2467-4A1A556ADE64}"/>
              </a:ext>
            </a:extLst>
          </p:cNvPr>
          <p:cNvCxnSpPr>
            <a:cxnSpLocks/>
          </p:cNvCxnSpPr>
          <p:nvPr/>
        </p:nvCxnSpPr>
        <p:spPr>
          <a:xfrm flipH="1">
            <a:off x="4582157" y="4213911"/>
            <a:ext cx="2550025" cy="60620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34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Veiligheid</a:t>
            </a:r>
          </a:p>
        </p:txBody>
      </p:sp>
      <p:pic>
        <p:nvPicPr>
          <p:cNvPr id="5" name="Picture 2" descr="Search: safety first Logo PNG Vectors Free Download - Page 6">
            <a:extLst>
              <a:ext uri="{FF2B5EF4-FFF2-40B4-BE49-F238E27FC236}">
                <a16:creationId xmlns:a16="http://schemas.microsoft.com/office/drawing/2014/main" id="{D89CD310-1F5C-E41C-4E20-E1FC7467B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00"/>
          <a:stretch/>
        </p:blipFill>
        <p:spPr bwMode="auto">
          <a:xfrm>
            <a:off x="4571999" y="2204864"/>
            <a:ext cx="3848100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A8AE94F-602E-2966-89CF-2F9CBB71AC61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016825" cy="6738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8) Geef </a:t>
            </a:r>
            <a:r>
              <a:rPr lang="nl-BE" b="1" u="sng" dirty="0"/>
              <a:t>4 soorten</a:t>
            </a:r>
            <a:r>
              <a:rPr lang="nl-BE" b="1" dirty="0"/>
              <a:t> persoonlijke </a:t>
            </a:r>
            <a:r>
              <a:rPr lang="nl-BE" b="1" u="sng" dirty="0"/>
              <a:t>beschermingsmiddelen </a:t>
            </a:r>
          </a:p>
          <a:p>
            <a:pPr marL="109728" indent="0">
              <a:buFont typeface="Arial" pitchFamily="34" charset="0"/>
              <a:buNone/>
            </a:pPr>
            <a:r>
              <a:rPr lang="nl-BE" b="1" dirty="0"/>
              <a:t>voor op de werkvloer?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982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Veiligheid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DE7EE2-2262-113D-949A-46D4C9C2E93D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016825" cy="6738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8) Geef </a:t>
            </a:r>
            <a:r>
              <a:rPr lang="nl-BE" b="1" u="sng" dirty="0"/>
              <a:t>4 soorten</a:t>
            </a:r>
            <a:r>
              <a:rPr lang="nl-BE" b="1" dirty="0"/>
              <a:t> persoonlijke </a:t>
            </a:r>
            <a:r>
              <a:rPr lang="nl-BE" b="1" u="sng" dirty="0"/>
              <a:t>beschermingsmiddelen </a:t>
            </a:r>
          </a:p>
          <a:p>
            <a:pPr marL="109728" indent="0">
              <a:buFont typeface="Arial" pitchFamily="34" charset="0"/>
              <a:buNone/>
            </a:pPr>
            <a:r>
              <a:rPr lang="nl-BE" b="1" dirty="0"/>
              <a:t>voor op de werkvloer?</a:t>
            </a:r>
            <a:endParaRPr lang="nl-BE" dirty="0"/>
          </a:p>
        </p:txBody>
      </p:sp>
      <p:pic>
        <p:nvPicPr>
          <p:cNvPr id="1026" name="Picture 2" descr="Search: safety first Logo PNG Vectors Free Download - Page 6">
            <a:extLst>
              <a:ext uri="{FF2B5EF4-FFF2-40B4-BE49-F238E27FC236}">
                <a16:creationId xmlns:a16="http://schemas.microsoft.com/office/drawing/2014/main" id="{57662BBF-AF89-7245-170C-B6191ADE2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4571999" y="2204864"/>
            <a:ext cx="3848100" cy="248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F8CDA6D7-87C9-BCB1-48E0-17E6B8414C70}"/>
              </a:ext>
            </a:extLst>
          </p:cNvPr>
          <p:cNvSpPr txBox="1">
            <a:spLocks/>
          </p:cNvSpPr>
          <p:nvPr/>
        </p:nvSpPr>
        <p:spPr>
          <a:xfrm>
            <a:off x="323528" y="2636912"/>
            <a:ext cx="6172521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Veiligheidsbril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Handschoenen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Helm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Veiligheidsschoenen 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Fluorescerende kledij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Geluiddempende koptelefoon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4729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8637" y="402103"/>
            <a:ext cx="8086725" cy="1224136"/>
          </a:xfrm>
        </p:spPr>
        <p:txBody>
          <a:bodyPr/>
          <a:lstStyle/>
          <a:p>
            <a:pPr algn="ctr"/>
            <a: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Metaalquiz - Einde</a:t>
            </a:r>
            <a:endParaRPr lang="nl-B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4982C34-96E5-B945-B345-CB1FBAF2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576" y="58823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5" name="Afbeelding 4" descr="Afbeelding met tekst, schermopname, Lettertype, zwart-wit&#10;&#10;Automatisch gegenereerde beschrijving">
            <a:extLst>
              <a:ext uri="{FF2B5EF4-FFF2-40B4-BE49-F238E27FC236}">
                <a16:creationId xmlns:a16="http://schemas.microsoft.com/office/drawing/2014/main" id="{3CE97961-D2BA-0A0E-7492-0E4B8ED02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2177406"/>
            <a:ext cx="5832648" cy="412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3425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9731" y="620688"/>
            <a:ext cx="8086725" cy="1224136"/>
          </a:xfrm>
        </p:spPr>
        <p:txBody>
          <a:bodyPr/>
          <a:lstStyle/>
          <a:p>
            <a:pPr algn="ctr"/>
            <a: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Metaalquiz</a:t>
            </a:r>
            <a:endParaRPr lang="nl-B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4982C34-96E5-B945-B345-CB1FBAF2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576" y="58823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4" name="Afbeelding 3" descr="Afbeelding met zwart-wit, cirkel&#10;&#10;Automatisch gegenereerde beschrijving">
            <a:extLst>
              <a:ext uri="{FF2B5EF4-FFF2-40B4-BE49-F238E27FC236}">
                <a16:creationId xmlns:a16="http://schemas.microsoft.com/office/drawing/2014/main" id="{9D9B7C61-A6C3-61E9-CF9D-A207B120D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2439964"/>
            <a:ext cx="5400600" cy="3818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2694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54982C34-96E5-B945-B345-CB1FBAF2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576" y="58823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23459FA-EA65-CB45-5338-35AC6F8AAEF3}"/>
              </a:ext>
            </a:extLst>
          </p:cNvPr>
          <p:cNvSpPr txBox="1">
            <a:spLocks/>
          </p:cNvSpPr>
          <p:nvPr/>
        </p:nvSpPr>
        <p:spPr>
          <a:xfrm>
            <a:off x="528636" y="1518227"/>
            <a:ext cx="8086725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 en groene transities</a:t>
            </a:r>
            <a:endParaRPr lang="nl-B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Energietransitie, een knipoog naar de toekomst ! (FLUX50) | Bouw Info  Limburg">
            <a:extLst>
              <a:ext uri="{FF2B5EF4-FFF2-40B4-BE49-F238E27FC236}">
                <a16:creationId xmlns:a16="http://schemas.microsoft.com/office/drawing/2014/main" id="{CBA7AA94-8C70-2F59-B07D-299EC130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74" y="3408631"/>
            <a:ext cx="5086647" cy="2581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288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 en groene transities</a:t>
            </a:r>
            <a:endParaRPr lang="nl-B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F8CDA6D7-87C9-BCB1-48E0-17E6B8414C70}"/>
              </a:ext>
            </a:extLst>
          </p:cNvPr>
          <p:cNvSpPr txBox="1">
            <a:spLocks/>
          </p:cNvSpPr>
          <p:nvPr/>
        </p:nvSpPr>
        <p:spPr>
          <a:xfrm>
            <a:off x="251520" y="1412776"/>
            <a:ext cx="8352928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Bedrijven gebruiken meer h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ernieuwbare energie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= 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duurzame of groene energie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= 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energie afkomstig van natuurlijke bronnen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= 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beter voor het milieu</a:t>
            </a:r>
            <a:b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	    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beter dan fossiele brandstoffen</a:t>
            </a:r>
            <a:endParaRPr lang="nl-BE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028" name="Picture 4" descr="Transitie: van bouwafval naar grondstof - Mavotrans">
            <a:extLst>
              <a:ext uri="{FF2B5EF4-FFF2-40B4-BE49-F238E27FC236}">
                <a16:creationId xmlns:a16="http://schemas.microsoft.com/office/drawing/2014/main" id="{5608C44F-FA09-A874-105E-DE9C47A8E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666" r="12912" b="-666"/>
          <a:stretch/>
        </p:blipFill>
        <p:spPr bwMode="auto">
          <a:xfrm>
            <a:off x="6300192" y="4557851"/>
            <a:ext cx="1908211" cy="1774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0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302D38CF-CB06-F1ED-7B09-11339A93DD79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1436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je kennis.</a:t>
            </a:r>
          </a:p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 de QR-code: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E4B493-115E-07F9-F82C-8CE92AEC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16" y="1891707"/>
            <a:ext cx="4968496" cy="4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5A3ACE8-AE1D-0194-4674-1F994E162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59" y="2296604"/>
            <a:ext cx="3096344" cy="205437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77A42DF-2AD3-6840-66CD-A78DBA351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93" y="4653136"/>
            <a:ext cx="3068210" cy="17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50B4560-A378-492C-2566-47A17196F478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1436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Oplossing</a:t>
            </a:r>
          </a:p>
        </p:txBody>
      </p:sp>
      <p:pic>
        <p:nvPicPr>
          <p:cNvPr id="2" name="Afbeelding 1" descr="Afbeelding met tekst, schermopname, plant&#10;&#10;Automatisch gegenereerde beschrijving">
            <a:extLst>
              <a:ext uri="{FF2B5EF4-FFF2-40B4-BE49-F238E27FC236}">
                <a16:creationId xmlns:a16="http://schemas.microsoft.com/office/drawing/2014/main" id="{381DA0A7-9275-48B2-7EFC-4F4A5CD08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"/>
          <a:stretch/>
        </p:blipFill>
        <p:spPr bwMode="auto">
          <a:xfrm>
            <a:off x="251519" y="1556792"/>
            <a:ext cx="8708167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121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54982C34-96E5-B945-B345-CB1FBAF2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576" y="58823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23459FA-EA65-CB45-5338-35AC6F8AAEF3}"/>
              </a:ext>
            </a:extLst>
          </p:cNvPr>
          <p:cNvSpPr txBox="1">
            <a:spLocks/>
          </p:cNvSpPr>
          <p:nvPr/>
        </p:nvSpPr>
        <p:spPr>
          <a:xfrm>
            <a:off x="528637" y="971963"/>
            <a:ext cx="8086725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Talentenwijzer</a:t>
            </a:r>
            <a:endParaRPr lang="nl-B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Wat is talent? | MetiSelect">
            <a:extLst>
              <a:ext uri="{FF2B5EF4-FFF2-40B4-BE49-F238E27FC236}">
                <a16:creationId xmlns:a16="http://schemas.microsoft.com/office/drawing/2014/main" id="{54407F7C-547E-D0AE-885D-0FFA4CA4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23" y="3284984"/>
            <a:ext cx="3377952" cy="253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43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54982C34-96E5-B945-B345-CB1FBAF2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576" y="58823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40DCE00-4FBD-0F8D-DCA8-FA114EE45F30}"/>
              </a:ext>
            </a:extLst>
          </p:cNvPr>
          <p:cNvSpPr txBox="1">
            <a:spLocks/>
          </p:cNvSpPr>
          <p:nvPr/>
        </p:nvSpPr>
        <p:spPr>
          <a:xfrm>
            <a:off x="528635" y="832698"/>
            <a:ext cx="8086725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Voorstelling bedrijven</a:t>
            </a:r>
            <a:endParaRPr lang="nl-B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In de kijker – Lierse Supporters">
            <a:extLst>
              <a:ext uri="{FF2B5EF4-FFF2-40B4-BE49-F238E27FC236}">
                <a16:creationId xmlns:a16="http://schemas.microsoft.com/office/drawing/2014/main" id="{5BCAD86C-C11F-3F42-B1A0-9B5279EF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94" y="2996954"/>
            <a:ext cx="4820411" cy="3210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09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67544" y="1412776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Kenmerken: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Maakt onderdelen van auto’s, zoals zetels</a:t>
            </a:r>
          </a:p>
          <a:p>
            <a:endParaRPr lang="nl-BE" sz="2000" dirty="0"/>
          </a:p>
          <a:p>
            <a:r>
              <a:rPr lang="nl-BE" sz="2000" b="1" dirty="0"/>
              <a:t>Beroep: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Operator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b="1" dirty="0"/>
              <a:t>Activiteit tijdens de rally: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Test behendigheid en snelheid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Autootje in elkaar zetten</a:t>
            </a:r>
            <a:endParaRPr lang="nl-BE" sz="2400" dirty="0"/>
          </a:p>
        </p:txBody>
      </p:sp>
      <p:pic>
        <p:nvPicPr>
          <p:cNvPr id="2" name="Afbeelding 1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B6B241F3-63A9-BE96-0185-A51AA4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35039" r="65317" b="49074"/>
          <a:stretch/>
        </p:blipFill>
        <p:spPr>
          <a:xfrm>
            <a:off x="2987824" y="38993"/>
            <a:ext cx="3538376" cy="149718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B39C0F8-5EDE-8467-4D9D-4CBE7BAE26B1}"/>
              </a:ext>
            </a:extLst>
          </p:cNvPr>
          <p:cNvSpPr txBox="1"/>
          <p:nvPr/>
        </p:nvSpPr>
        <p:spPr>
          <a:xfrm>
            <a:off x="1835696" y="4751274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Hoe zet het bedrijf in op groene transities: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Zonnepanelen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Slimme stopcontacten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Opvang regenwater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Laadpalen</a:t>
            </a:r>
            <a:endParaRPr lang="nl-BE" sz="2400" dirty="0"/>
          </a:p>
        </p:txBody>
      </p:sp>
      <p:pic>
        <p:nvPicPr>
          <p:cNvPr id="5" name="Picture 4" descr="Transitie: van bouwafval naar grondstof - Mavotrans">
            <a:extLst>
              <a:ext uri="{FF2B5EF4-FFF2-40B4-BE49-F238E27FC236}">
                <a16:creationId xmlns:a16="http://schemas.microsoft.com/office/drawing/2014/main" id="{16C78782-14AD-9E77-487F-8D6BAD866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666" r="12912" b="-666"/>
          <a:stretch/>
        </p:blipFill>
        <p:spPr bwMode="auto">
          <a:xfrm>
            <a:off x="611560" y="5108702"/>
            <a:ext cx="985272" cy="91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7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1000"/>
      <p:bldP spid="4" grpId="0" build="p" advAuto="100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CD7AEBF9-582D-C57C-595A-D5485B1D7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1" t="37454" r="38990" b="50508"/>
          <a:stretch/>
        </p:blipFill>
        <p:spPr>
          <a:xfrm>
            <a:off x="3167844" y="188640"/>
            <a:ext cx="2808312" cy="107552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A42BFC7-FDE2-3768-0173-3A4974A01033}"/>
              </a:ext>
            </a:extLst>
          </p:cNvPr>
          <p:cNvSpPr txBox="1"/>
          <p:nvPr/>
        </p:nvSpPr>
        <p:spPr>
          <a:xfrm>
            <a:off x="467544" y="1412776"/>
            <a:ext cx="83529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Kenmerken: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Assemblage van binnenkant deurmodules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Het op drie na grootste familiebedrijf in de automobielsector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err="1"/>
              <a:t>Brose</a:t>
            </a:r>
            <a:r>
              <a:rPr lang="nl-BE" sz="2000" dirty="0"/>
              <a:t>-onderdelen zitten in 1 op de 2 nieuwe wagens ter wereld</a:t>
            </a:r>
          </a:p>
          <a:p>
            <a:endParaRPr lang="nl-BE" sz="2000" dirty="0"/>
          </a:p>
          <a:p>
            <a:r>
              <a:rPr lang="nl-BE" sz="2000" b="1" dirty="0"/>
              <a:t>Beroep: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Productie-operator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b="1" dirty="0"/>
              <a:t>Activiteit tijdens de rally: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Deurmodule van een auto assembleren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A9B34C-80DF-E02C-3B44-0243F9AA82E0}"/>
              </a:ext>
            </a:extLst>
          </p:cNvPr>
          <p:cNvSpPr txBox="1"/>
          <p:nvPr/>
        </p:nvSpPr>
        <p:spPr>
          <a:xfrm>
            <a:off x="2195736" y="4783502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Hoe zet het bedrijf in op groene transities: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Maatregelen om uitstoot broeikasgassen te verminderen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CO2-voetafdruk verbeteren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Vanaf 2025 koolstofneutraal werken. </a:t>
            </a:r>
          </a:p>
        </p:txBody>
      </p:sp>
      <p:pic>
        <p:nvPicPr>
          <p:cNvPr id="4" name="Picture 4" descr="Transitie: van bouwafval naar grondstof - Mavotrans">
            <a:extLst>
              <a:ext uri="{FF2B5EF4-FFF2-40B4-BE49-F238E27FC236}">
                <a16:creationId xmlns:a16="http://schemas.microsoft.com/office/drawing/2014/main" id="{34D218C8-EF73-B855-FDC0-FE9ABA696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666" r="12912" b="-666"/>
          <a:stretch/>
        </p:blipFill>
        <p:spPr bwMode="auto">
          <a:xfrm>
            <a:off x="683568" y="4987043"/>
            <a:ext cx="985272" cy="91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dvAuto="1000"/>
      <p:bldP spid="3" grpId="0" build="p" advAuto="10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836" y="179372"/>
            <a:ext cx="2952328" cy="108498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810ED76-30BC-1138-3AA7-6EAAF9BCE263}"/>
              </a:ext>
            </a:extLst>
          </p:cNvPr>
          <p:cNvSpPr txBox="1"/>
          <p:nvPr/>
        </p:nvSpPr>
        <p:spPr>
          <a:xfrm>
            <a:off x="467544" y="1412776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Kenmerken: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Onderzoek naar metaalsoorten en ontwikkeling van verbeteringen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Hier werken ‘uitvinders’</a:t>
            </a:r>
          </a:p>
          <a:p>
            <a:endParaRPr lang="nl-BE" sz="2000" dirty="0"/>
          </a:p>
          <a:p>
            <a:r>
              <a:rPr lang="nl-BE" sz="2000" b="1" dirty="0"/>
              <a:t>Beroep: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Onderzoeker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b="1" dirty="0"/>
              <a:t>Activiteit tijdens de rally: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Verdiepen in het beroep van ‘een onderzoeker’</a:t>
            </a:r>
            <a:endParaRPr lang="nl-BE" sz="32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42BD753-2097-E66F-C322-6310159C77A3}"/>
              </a:ext>
            </a:extLst>
          </p:cNvPr>
          <p:cNvSpPr txBox="1"/>
          <p:nvPr/>
        </p:nvSpPr>
        <p:spPr>
          <a:xfrm>
            <a:off x="2411760" y="4581128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Hoe zet het bedrijf in op groene transities: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Zonnepanelen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Gebruik van een windmolen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Nieuwe bedrijfswagens zijn 100% elektrisch</a:t>
            </a:r>
            <a:endParaRPr lang="nl-BE" sz="2800" dirty="0"/>
          </a:p>
        </p:txBody>
      </p:sp>
      <p:pic>
        <p:nvPicPr>
          <p:cNvPr id="4" name="Picture 4" descr="Transitie: van bouwafval naar grondstof - Mavotrans">
            <a:extLst>
              <a:ext uri="{FF2B5EF4-FFF2-40B4-BE49-F238E27FC236}">
                <a16:creationId xmlns:a16="http://schemas.microsoft.com/office/drawing/2014/main" id="{38F773A3-55AF-D194-B431-C67DA6BAB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666" r="12912" b="-666"/>
          <a:stretch/>
        </p:blipFill>
        <p:spPr bwMode="auto">
          <a:xfrm>
            <a:off x="766996" y="4784667"/>
            <a:ext cx="985272" cy="91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dvAuto="1000"/>
      <p:bldP spid="3" grpId="0" build="p" advAuto="1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DCC7D079-87A4-8666-3894-C00A09E3F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t="56909" r="65443" b="25762"/>
          <a:stretch/>
        </p:blipFill>
        <p:spPr>
          <a:xfrm>
            <a:off x="2968574" y="0"/>
            <a:ext cx="3206852" cy="1480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77CD89D-614C-D135-BA67-C95AEC60DFA7}"/>
              </a:ext>
            </a:extLst>
          </p:cNvPr>
          <p:cNvSpPr txBox="1"/>
          <p:nvPr/>
        </p:nvSpPr>
        <p:spPr>
          <a:xfrm>
            <a:off x="467544" y="1412776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Kenmerken: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Ontwerpen en bouwen middel snellopende verbrandingsmotoren voor schepen, treinen en energiecentrales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1 ABC-motor kan stroom voorzien voor de helft van de stad Gent</a:t>
            </a:r>
          </a:p>
          <a:p>
            <a:endParaRPr lang="nl-BE" sz="2000" dirty="0"/>
          </a:p>
          <a:p>
            <a:r>
              <a:rPr lang="nl-BE" sz="2000" b="1" dirty="0"/>
              <a:t>Beroep: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Monteur en frezer.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b="1" dirty="0"/>
              <a:t>Activiteit tijdens de rally: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Escape opdracht met integratie duurzaamheidsweetjes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592F67C-979A-F992-58F2-A2A3C30B2FAC}"/>
              </a:ext>
            </a:extLst>
          </p:cNvPr>
          <p:cNvSpPr txBox="1"/>
          <p:nvPr/>
        </p:nvSpPr>
        <p:spPr>
          <a:xfrm>
            <a:off x="2051720" y="4869160"/>
            <a:ext cx="60486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Hoe zet het bedrijf in op groene transities: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Gebruik alternatieve brandstoffen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Ontwerpen nabehandelingssystemen op huidige motoren op fossiele brandstoffen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Onze motoren zijn volledig circulair</a:t>
            </a:r>
            <a:endParaRPr lang="nl-BE" sz="2800" dirty="0"/>
          </a:p>
        </p:txBody>
      </p:sp>
      <p:pic>
        <p:nvPicPr>
          <p:cNvPr id="5" name="Picture 4" descr="Transitie: van bouwafval naar grondstof - Mavotrans">
            <a:extLst>
              <a:ext uri="{FF2B5EF4-FFF2-40B4-BE49-F238E27FC236}">
                <a16:creationId xmlns:a16="http://schemas.microsoft.com/office/drawing/2014/main" id="{7A8A8A27-EB09-535C-09FF-EA5595800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666" r="12912" b="-666"/>
          <a:stretch/>
        </p:blipFill>
        <p:spPr bwMode="auto">
          <a:xfrm>
            <a:off x="683568" y="5226588"/>
            <a:ext cx="985272" cy="91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1000"/>
      <p:bldP spid="4" grpId="0" build="p" advAuto="1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5575" y="1340768"/>
            <a:ext cx="8065294" cy="792088"/>
          </a:xfrm>
        </p:spPr>
        <p:txBody>
          <a:bodyPr/>
          <a:lstStyle/>
          <a:p>
            <a:pPr marL="109728" indent="0">
              <a:buNone/>
            </a:pPr>
            <a:r>
              <a:rPr lang="nl-BE" b="1" dirty="0"/>
              <a:t>1) Noem </a:t>
            </a:r>
            <a:r>
              <a:rPr lang="nl-BE" b="1" u="sng" dirty="0"/>
              <a:t>4 producten </a:t>
            </a:r>
            <a:r>
              <a:rPr lang="nl-BE" b="1" dirty="0"/>
              <a:t>die in de sector metaal en technologie worden gemaakt.</a:t>
            </a:r>
          </a:p>
        </p:txBody>
      </p:sp>
      <p:sp>
        <p:nvSpPr>
          <p:cNvPr id="4" name="AutoShape 2" descr="Afbeeldingsresultaat voor ijzer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118965C-96EC-A658-F352-940DCC53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59" y="350394"/>
            <a:ext cx="7679481" cy="625211"/>
          </a:xfrm>
        </p:spPr>
        <p:txBody>
          <a:bodyPr>
            <a:normAutofit/>
          </a:bodyPr>
          <a:lstStyle/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Producten</a:t>
            </a:r>
          </a:p>
        </p:txBody>
      </p:sp>
    </p:spTree>
    <p:extLst>
      <p:ext uri="{BB962C8B-B14F-4D97-AF65-F5344CB8AC3E}">
        <p14:creationId xmlns:p14="http://schemas.microsoft.com/office/powerpoint/2010/main" val="63536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358E2EAB-AF03-00D5-D7E6-0BB42B1CC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4" t="54950" r="10733" b="26687"/>
          <a:stretch/>
        </p:blipFill>
        <p:spPr>
          <a:xfrm>
            <a:off x="3754360" y="86156"/>
            <a:ext cx="1635279" cy="14813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C2B4D20-F2E0-7C2C-C698-65F010C78538}"/>
              </a:ext>
            </a:extLst>
          </p:cNvPr>
          <p:cNvSpPr txBox="1"/>
          <p:nvPr/>
        </p:nvSpPr>
        <p:spPr>
          <a:xfrm>
            <a:off x="467544" y="1412776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Kenmerken: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Assemblage automotoren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Teamwerk is superbelangrijk</a:t>
            </a:r>
          </a:p>
          <a:p>
            <a:endParaRPr lang="nl-BE" sz="2000" dirty="0"/>
          </a:p>
          <a:p>
            <a:r>
              <a:rPr lang="nl-BE" sz="2000" b="1" dirty="0"/>
              <a:t>Beroep: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Technieker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b="1" dirty="0"/>
              <a:t>Activiteit tijdens de rally: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Behendigheidstest montage automotoren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Kennismaking werking laadpaal</a:t>
            </a:r>
            <a:endParaRPr lang="nl-BE" sz="24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0C906DF-C378-F40B-1EF1-862444EC7588}"/>
              </a:ext>
            </a:extLst>
          </p:cNvPr>
          <p:cNvSpPr txBox="1"/>
          <p:nvPr/>
        </p:nvSpPr>
        <p:spPr>
          <a:xfrm>
            <a:off x="1691680" y="501317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Hoe zet het bedrijf in op groene transities: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We trekken volop de kaart van elektrificatie</a:t>
            </a:r>
            <a:endParaRPr lang="nl-BE" sz="2400" dirty="0"/>
          </a:p>
        </p:txBody>
      </p:sp>
      <p:pic>
        <p:nvPicPr>
          <p:cNvPr id="5" name="Picture 4" descr="Transitie: van bouwafval naar grondstof - Mavotrans">
            <a:extLst>
              <a:ext uri="{FF2B5EF4-FFF2-40B4-BE49-F238E27FC236}">
                <a16:creationId xmlns:a16="http://schemas.microsoft.com/office/drawing/2014/main" id="{CB76F85F-FF50-7ED0-FA56-E0F80AECB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666" r="12912" b="-666"/>
          <a:stretch/>
        </p:blipFill>
        <p:spPr bwMode="auto">
          <a:xfrm>
            <a:off x="468933" y="5007200"/>
            <a:ext cx="985272" cy="91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75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1000"/>
      <p:bldP spid="3" grpId="0" build="p" advAuto="1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CA1D5E5-EE3D-1446-ACDC-742A05E49B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820" y="116632"/>
            <a:ext cx="3240360" cy="103742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518D3A0-1690-99CD-335A-1E725922A69C}"/>
              </a:ext>
            </a:extLst>
          </p:cNvPr>
          <p:cNvSpPr txBox="1"/>
          <p:nvPr/>
        </p:nvSpPr>
        <p:spPr>
          <a:xfrm>
            <a:off x="467544" y="1412776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Kenmerken: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EQUANS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Technische services en installaties, zoals elektriciteit, mechanica, pijpfitten, lassen, HVAC en koeling… </a:t>
            </a:r>
          </a:p>
          <a:p>
            <a:endParaRPr lang="nl-BE" sz="2000" dirty="0"/>
          </a:p>
          <a:p>
            <a:r>
              <a:rPr lang="nl-BE" sz="2000" b="1" dirty="0"/>
              <a:t>Beroep: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Elektricien en HVAC-Technieker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b="1" dirty="0"/>
              <a:t>Activiteit tijdens de rally: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Oefening rond </a:t>
            </a:r>
            <a:r>
              <a:rPr lang="nl-BE" sz="2000" dirty="0" err="1"/>
              <a:t>kabeldraagsystemen</a:t>
            </a:r>
            <a:r>
              <a:rPr lang="nl-BE" sz="2000" dirty="0"/>
              <a:t> en bekabelingstechnieken</a:t>
            </a:r>
            <a:endParaRPr lang="nl-BE" sz="2400" strike="sngStrike" dirty="0">
              <a:highlight>
                <a:srgbClr val="FFFF00"/>
              </a:highligh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45D3F56-131B-D192-206D-160E84A33F69}"/>
              </a:ext>
            </a:extLst>
          </p:cNvPr>
          <p:cNvSpPr txBox="1"/>
          <p:nvPr/>
        </p:nvSpPr>
        <p:spPr>
          <a:xfrm>
            <a:off x="1824824" y="505006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Hoe zet het bedrijf in op groene transities: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Alle persoonswagens met een leasing moeten elektrisch zijn</a:t>
            </a:r>
            <a:endParaRPr lang="nl-BE" sz="2800" dirty="0"/>
          </a:p>
        </p:txBody>
      </p:sp>
      <p:pic>
        <p:nvPicPr>
          <p:cNvPr id="4" name="Picture 4" descr="Transitie: van bouwafval naar grondstof - Mavotrans">
            <a:extLst>
              <a:ext uri="{FF2B5EF4-FFF2-40B4-BE49-F238E27FC236}">
                <a16:creationId xmlns:a16="http://schemas.microsoft.com/office/drawing/2014/main" id="{65B7ED32-C5B9-C78B-B11F-F23C7A03F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666" r="12912" b="-666"/>
          <a:stretch/>
        </p:blipFill>
        <p:spPr bwMode="auto">
          <a:xfrm>
            <a:off x="539552" y="4945828"/>
            <a:ext cx="985272" cy="91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dvAuto="1000"/>
      <p:bldP spid="3" grpId="0" build="p" advAuto="100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566E5B0F-F072-3F3D-257B-DBB362BB1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3326" r="64513" b="72942"/>
          <a:stretch/>
        </p:blipFill>
        <p:spPr>
          <a:xfrm>
            <a:off x="2879812" y="116632"/>
            <a:ext cx="3384376" cy="116702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0FC7130-B22C-11FA-E88B-207AFE74A973}"/>
              </a:ext>
            </a:extLst>
          </p:cNvPr>
          <p:cNvSpPr txBox="1"/>
          <p:nvPr/>
        </p:nvSpPr>
        <p:spPr>
          <a:xfrm>
            <a:off x="467544" y="1412776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Kenmerken: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Loopbaanfonds van de metaal- en technologische industrie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4500 bedrijven in deze sector</a:t>
            </a:r>
          </a:p>
          <a:p>
            <a:endParaRPr lang="nl-BE" sz="2000" dirty="0"/>
          </a:p>
          <a:p>
            <a:r>
              <a:rPr lang="nl-BE" sz="2000" b="1" dirty="0"/>
              <a:t>Beroep: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Procesoperator en onderhoudstechnieker (module elektriciteit)</a:t>
            </a:r>
          </a:p>
          <a:p>
            <a:endParaRPr lang="nl-BE" sz="2000" dirty="0"/>
          </a:p>
          <a:p>
            <a:r>
              <a:rPr lang="nl-BE" sz="2000" b="1" dirty="0"/>
              <a:t>Activiteit tijdens de rally:</a:t>
            </a:r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Energie(k)quiz, virtuele interactie en interactieve leerkoffer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274630D-4724-9A08-F646-6929936CCB5C}"/>
              </a:ext>
            </a:extLst>
          </p:cNvPr>
          <p:cNvSpPr txBox="1"/>
          <p:nvPr/>
        </p:nvSpPr>
        <p:spPr>
          <a:xfrm>
            <a:off x="1907704" y="4941168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Hoe zet het bedrijf in op groene transities: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Organiseert diverse opleidingen voor alle doelgroepen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Wil jongeren meer inzicht geven in groene transities binnen de sector</a:t>
            </a:r>
            <a:endParaRPr lang="nl-BE" sz="2800" dirty="0"/>
          </a:p>
        </p:txBody>
      </p:sp>
      <p:pic>
        <p:nvPicPr>
          <p:cNvPr id="5" name="Picture 4" descr="Transitie: van bouwafval naar grondstof - Mavotrans">
            <a:extLst>
              <a:ext uri="{FF2B5EF4-FFF2-40B4-BE49-F238E27FC236}">
                <a16:creationId xmlns:a16="http://schemas.microsoft.com/office/drawing/2014/main" id="{0A32FF61-4201-7554-14F3-1247EDBE8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666" r="12912" b="-666"/>
          <a:stretch/>
        </p:blipFill>
        <p:spPr bwMode="auto">
          <a:xfrm>
            <a:off x="611560" y="5144707"/>
            <a:ext cx="985272" cy="91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10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1000"/>
      <p:bldP spid="3" grpId="0" build="p" advAuto="10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atroon, pixel&#10;&#10;Automatisch gegenereerde beschrijving">
            <a:extLst>
              <a:ext uri="{FF2B5EF4-FFF2-40B4-BE49-F238E27FC236}">
                <a16:creationId xmlns:a16="http://schemas.microsoft.com/office/drawing/2014/main" id="{8E451ADE-C7B9-5617-FD30-ECC5A572F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78" y="1889505"/>
            <a:ext cx="4968495" cy="49684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302D38CF-CB06-F1ED-7B09-11339A93DD79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1436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je kennis.</a:t>
            </a:r>
          </a:p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 de QR-code:</a:t>
            </a:r>
          </a:p>
        </p:txBody>
      </p:sp>
      <p:pic>
        <p:nvPicPr>
          <p:cNvPr id="9218" name="Picture 2" descr="test">
            <a:extLst>
              <a:ext uri="{FF2B5EF4-FFF2-40B4-BE49-F238E27FC236}">
                <a16:creationId xmlns:a16="http://schemas.microsoft.com/office/drawing/2014/main" id="{700924E2-FE3D-7443-DE9A-CE21DE8F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2741290" cy="274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72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50B4560-A378-492C-2566-47A17196F478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1436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Oplossing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0F93770-DC63-9040-309C-3CD40ABDF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0" t="19551" r="2376" b="19551"/>
          <a:stretch/>
        </p:blipFill>
        <p:spPr>
          <a:xfrm>
            <a:off x="287524" y="1628800"/>
            <a:ext cx="856895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C0AA5516-EDE0-C0EC-9CDD-A708E162AB57}"/>
              </a:ext>
            </a:extLst>
          </p:cNvPr>
          <p:cNvSpPr txBox="1">
            <a:spLocks/>
          </p:cNvSpPr>
          <p:nvPr/>
        </p:nvSpPr>
        <p:spPr>
          <a:xfrm>
            <a:off x="683568" y="1628800"/>
            <a:ext cx="8086725" cy="262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Veel plezier op de </a:t>
            </a:r>
          </a:p>
          <a:p>
            <a:pPr algn="ctr">
              <a:lnSpc>
                <a:spcPct val="100000"/>
              </a:lnSpc>
            </a:pPr>
            <a:r>
              <a:rPr lang="nl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Metaal &amp; Technologie</a:t>
            </a:r>
          </a:p>
          <a:p>
            <a:pPr algn="ctr">
              <a:lnSpc>
                <a:spcPct val="100000"/>
              </a:lnSpc>
            </a:pPr>
            <a:r>
              <a:rPr lang="nl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-rally!</a:t>
            </a:r>
            <a:endParaRPr lang="nl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59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240730"/>
            <a:ext cx="8086725" cy="2664296"/>
          </a:xfrm>
        </p:spPr>
        <p:txBody>
          <a:bodyPr/>
          <a:lstStyle/>
          <a:p>
            <a:pPr algn="ctr"/>
            <a: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Talentenwijzer</a:t>
            </a:r>
            <a:b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B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B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4982C34-96E5-B945-B345-CB1FBAF2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576" y="58823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4" name="Picture 2" descr="Wat is talent? | MetiSelect">
            <a:extLst>
              <a:ext uri="{FF2B5EF4-FFF2-40B4-BE49-F238E27FC236}">
                <a16:creationId xmlns:a16="http://schemas.microsoft.com/office/drawing/2014/main" id="{81581742-2616-3A49-5DEF-E92BA1B4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23" y="3112958"/>
            <a:ext cx="3377952" cy="253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827584" y="39414"/>
            <a:ext cx="8086725" cy="26642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de beroepenrally</a:t>
            </a:r>
            <a:br>
              <a:rPr lang="nl-BE" sz="6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B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B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5696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7" y="116632"/>
            <a:ext cx="8086725" cy="2664296"/>
          </a:xfrm>
        </p:spPr>
        <p:txBody>
          <a:bodyPr/>
          <a:lstStyle/>
          <a:p>
            <a:pPr algn="ctr"/>
            <a: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Studiewijzer</a:t>
            </a:r>
            <a:br>
              <a:rPr lang="nl-BE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B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B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4982C34-96E5-B945-B345-CB1FBAF2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576" y="58823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44" name="Picture 4" descr="Keuzestress: welke studie leidt naar droomjob? - Jobat.be">
            <a:extLst>
              <a:ext uri="{FF2B5EF4-FFF2-40B4-BE49-F238E27FC236}">
                <a16:creationId xmlns:a16="http://schemas.microsoft.com/office/drawing/2014/main" id="{E24C3C27-6766-0AA3-DB36-18344BCF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/>
          <a:stretch/>
        </p:blipFill>
        <p:spPr bwMode="auto">
          <a:xfrm>
            <a:off x="2123728" y="2780928"/>
            <a:ext cx="4718607" cy="2706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90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18" y="2530284"/>
            <a:ext cx="8100392" cy="127650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18" y="3806792"/>
            <a:ext cx="1406524" cy="160447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908EDF9-76E3-674A-AD9C-4BF6CF044401}"/>
              </a:ext>
            </a:extLst>
          </p:cNvPr>
          <p:cNvSpPr/>
          <p:nvPr/>
        </p:nvSpPr>
        <p:spPr>
          <a:xfrm>
            <a:off x="1342017" y="3969630"/>
            <a:ext cx="7770039" cy="1978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</a:pPr>
            <a:r>
              <a:rPr lang="nl-BE" dirty="0"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           a) een studierichting binnen HO Graduaat:</a:t>
            </a:r>
            <a:endParaRPr lang="nl-BE" dirty="0">
              <a:latin typeface="Gill Sans MT" panose="020B050202010402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</a:pPr>
            <a:r>
              <a:rPr lang="nl-BE" dirty="0">
                <a:solidFill>
                  <a:srgbClr val="00B050"/>
                </a:solidFill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Elektromechanische systemen</a:t>
            </a:r>
          </a:p>
          <a:p>
            <a:pPr marL="685800">
              <a:lnSpc>
                <a:spcPct val="115000"/>
              </a:lnSpc>
            </a:pPr>
            <a:r>
              <a:rPr lang="nl-BE" dirty="0"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b) een studierichting binnen TSO: </a:t>
            </a:r>
            <a:endParaRPr lang="nl-BE" dirty="0">
              <a:latin typeface="Gill Sans MT" panose="020B050202010402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</a:pPr>
            <a:r>
              <a:rPr lang="nl-BE" dirty="0">
                <a:solidFill>
                  <a:srgbClr val="00B050"/>
                </a:solidFill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Mechanische vormgevingstechnieken, Vliegtuigtechnieken</a:t>
            </a:r>
            <a:endParaRPr lang="nl-BE" dirty="0">
              <a:solidFill>
                <a:srgbClr val="00B050"/>
              </a:solidFill>
              <a:latin typeface="Gill Sans MT" panose="020B050202010402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</a:pPr>
            <a:r>
              <a:rPr lang="nl-BE" dirty="0">
                <a:latin typeface="Gill Sans MT" panose="020B0502020104020203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nl-BE" dirty="0"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een studierichting binnen BSO:</a:t>
            </a:r>
            <a:endParaRPr lang="nl-BE" dirty="0">
              <a:latin typeface="Gill Sans MT" panose="020B050202010402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600"/>
              </a:spcAft>
            </a:pPr>
            <a:r>
              <a:rPr lang="nl-NL" dirty="0">
                <a:solidFill>
                  <a:srgbClr val="00B050"/>
                </a:solidFill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Lassen-constructie, mechanische vormgeving </a:t>
            </a:r>
            <a:endParaRPr lang="nl-BE" dirty="0">
              <a:solidFill>
                <a:srgbClr val="00B050"/>
              </a:solidFill>
              <a:latin typeface="Gill Sans MT" panose="020B0502020104020203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4844EC9-6DFC-A770-BD27-56FDF16EEF1B}"/>
              </a:ext>
            </a:extLst>
          </p:cNvPr>
          <p:cNvSpPr txBox="1"/>
          <p:nvPr/>
        </p:nvSpPr>
        <p:spPr>
          <a:xfrm>
            <a:off x="539552" y="476672"/>
            <a:ext cx="8031324" cy="149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nl-BE" sz="1800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Je wil </a:t>
            </a:r>
            <a:r>
              <a:rPr lang="nl-BE" sz="1800" b="1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operator montage en assemblage </a:t>
            </a:r>
            <a:r>
              <a:rPr lang="nl-BE" sz="1800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worden in de sector metaal en technologie. Welke opleiding kan je dan volgen? </a:t>
            </a:r>
          </a:p>
          <a:p>
            <a:pPr lvl="0">
              <a:lnSpc>
                <a:spcPct val="115000"/>
              </a:lnSpc>
              <a:spcBef>
                <a:spcPts val="600"/>
              </a:spcBef>
            </a:pPr>
            <a:endParaRPr lang="nl-BE" dirty="0">
              <a:latin typeface="Leelawadee UI" panose="020B0502040204020203" pitchFamily="34" charset="-3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</a:pPr>
            <a:r>
              <a:rPr lang="nl-BE" dirty="0"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Oplossing</a:t>
            </a:r>
            <a:r>
              <a:rPr lang="nl-BE" dirty="0"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nl-BE" dirty="0"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63" y="2485367"/>
            <a:ext cx="8681941" cy="136815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64034" y="3651630"/>
            <a:ext cx="8876593" cy="294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400" dirty="0"/>
              <a:t>Een ingenieur gebruikt wetenschap en </a:t>
            </a:r>
            <a:r>
              <a:rPr lang="nl-BE" sz="2400" b="1" dirty="0">
                <a:solidFill>
                  <a:srgbClr val="00B050"/>
                </a:solidFill>
              </a:rPr>
              <a:t>technologie om maatschappelijke problemen op te lossen. </a:t>
            </a:r>
          </a:p>
          <a:p>
            <a:pPr>
              <a:lnSpc>
                <a:spcPct val="200000"/>
              </a:lnSpc>
            </a:pPr>
            <a:r>
              <a:rPr lang="nl-BE" sz="2400" dirty="0"/>
              <a:t>Het accent ligt dus niet op </a:t>
            </a:r>
            <a:r>
              <a:rPr lang="nl-BE" sz="2400" b="1" dirty="0">
                <a:solidFill>
                  <a:srgbClr val="00B050"/>
                </a:solidFill>
              </a:rPr>
              <a:t>de wetenschap </a:t>
            </a:r>
            <a:r>
              <a:rPr lang="nl-BE" sz="2400" dirty="0"/>
              <a:t>zelf, wel op hoe je deze kan gebruiken om een </a:t>
            </a:r>
            <a:r>
              <a:rPr lang="nl-BE" sz="2400" b="1" dirty="0">
                <a:solidFill>
                  <a:srgbClr val="00B050"/>
                </a:solidFill>
              </a:rPr>
              <a:t>technologische</a:t>
            </a:r>
            <a:r>
              <a:rPr lang="nl-BE" sz="2400" dirty="0"/>
              <a:t> toepassing te maken.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40F266F-868A-CA9B-6311-B5DFA0045412}"/>
              </a:ext>
            </a:extLst>
          </p:cNvPr>
          <p:cNvSpPr txBox="1"/>
          <p:nvPr/>
        </p:nvSpPr>
        <p:spPr>
          <a:xfrm>
            <a:off x="343174" y="262807"/>
            <a:ext cx="8229600" cy="2297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>
              <a:lnSpc>
                <a:spcPct val="115000"/>
              </a:lnSpc>
              <a:spcBef>
                <a:spcPts val="600"/>
              </a:spcBef>
            </a:pPr>
            <a:r>
              <a:rPr lang="nl-BE" sz="1800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BE" sz="1800" dirty="0">
              <a:effectLst/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nl-BE" sz="1800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2. Stel dat je </a:t>
            </a:r>
            <a:r>
              <a:rPr lang="nl-BE" sz="1800" b="1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onderzoeker </a:t>
            </a:r>
            <a:r>
              <a:rPr lang="nl-BE" sz="1800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wil worden in de sector metaal en technologie. Dan kan je studeren voor </a:t>
            </a:r>
            <a:r>
              <a:rPr lang="nl-BE" sz="1800" b="1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industrieel ingenieur</a:t>
            </a:r>
            <a:r>
              <a:rPr lang="nl-BE" sz="1800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. Zoek dit beroep in de alfabetische lijst en vul deze zin aan:</a:t>
            </a:r>
          </a:p>
          <a:p>
            <a:pPr lvl="0">
              <a:lnSpc>
                <a:spcPct val="115000"/>
              </a:lnSpc>
            </a:pPr>
            <a:endParaRPr lang="nl-BE" dirty="0">
              <a:latin typeface="Leelawadee UI" panose="020B0502040204020203" pitchFamily="34" charset="-3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nl-BE" sz="1800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  <a:t>Oplossing:</a:t>
            </a:r>
            <a:br>
              <a:rPr lang="nl-BE" sz="1800" dirty="0"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BE" sz="1800" dirty="0">
              <a:effectLst/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1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5575" y="1340768"/>
            <a:ext cx="7800801" cy="792088"/>
          </a:xfrm>
        </p:spPr>
        <p:txBody>
          <a:bodyPr/>
          <a:lstStyle/>
          <a:p>
            <a:pPr marL="109728" indent="0">
              <a:buNone/>
            </a:pPr>
            <a:r>
              <a:rPr lang="nl-BE" b="1" dirty="0"/>
              <a:t>1) Noem </a:t>
            </a:r>
            <a:r>
              <a:rPr lang="nl-BE" b="1" u="sng" dirty="0"/>
              <a:t>4 producten </a:t>
            </a:r>
            <a:r>
              <a:rPr lang="nl-BE" b="1" dirty="0"/>
              <a:t>die in de sector metaal en technologie worden gemaakt.</a:t>
            </a:r>
          </a:p>
        </p:txBody>
      </p:sp>
      <p:sp>
        <p:nvSpPr>
          <p:cNvPr id="4" name="AutoShape 2" descr="Afbeeldingsresultaat voor ijzer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40FF77D-2231-AC5D-D041-665A86C1210A}"/>
              </a:ext>
            </a:extLst>
          </p:cNvPr>
          <p:cNvSpPr txBox="1">
            <a:spLocks/>
          </p:cNvSpPr>
          <p:nvPr/>
        </p:nvSpPr>
        <p:spPr>
          <a:xfrm>
            <a:off x="611560" y="2348880"/>
            <a:ext cx="5341209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Auto-onderdelen</a:t>
            </a:r>
            <a:endParaRPr lang="nl-BE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Frame van een fiets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Aluminium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profielen rond de ramen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Lift in een flatgebouw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feerverlichting in het restaurant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omputers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otor van je brommer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irco</a:t>
            </a:r>
          </a:p>
          <a:p>
            <a:pPr marL="452628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5064BE0-EB27-EDAF-A0E3-B16A17804310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Producten</a:t>
            </a:r>
            <a:endParaRPr lang="nl-B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Bikefeeling High-end Cycling.">
            <a:extLst>
              <a:ext uri="{FF2B5EF4-FFF2-40B4-BE49-F238E27FC236}">
                <a16:creationId xmlns:a16="http://schemas.microsoft.com/office/drawing/2014/main" id="{4C132153-54DA-630A-F718-E6CBC2CB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11" y="3313286"/>
            <a:ext cx="1584176" cy="1056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rcedes-Benz stopt met ontwikkeling verbrandingsmotoren | Mobiliteit |  hln.be">
            <a:extLst>
              <a:ext uri="{FF2B5EF4-FFF2-40B4-BE49-F238E27FC236}">
                <a16:creationId xmlns:a16="http://schemas.microsoft.com/office/drawing/2014/main" id="{3747D549-AFB6-EC0A-777D-679DC31D2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304" y="2072943"/>
            <a:ext cx="1995489" cy="1124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chtsnoer 7.5 meter 25 led lampen Sliert lampen sfeer verlichting  Transparant... | bol">
            <a:extLst>
              <a:ext uri="{FF2B5EF4-FFF2-40B4-BE49-F238E27FC236}">
                <a16:creationId xmlns:a16="http://schemas.microsoft.com/office/drawing/2014/main" id="{BD65C3FA-8823-8995-E689-3B31B85E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46" y="4485487"/>
            <a:ext cx="1564203" cy="1077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se are the Best Smartphones in the Market">
            <a:extLst>
              <a:ext uri="{FF2B5EF4-FFF2-40B4-BE49-F238E27FC236}">
                <a16:creationId xmlns:a16="http://schemas.microsoft.com/office/drawing/2014/main" id="{2441598E-5236-7F11-5D87-0C4AA194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14" y="5694064"/>
            <a:ext cx="1800924" cy="1013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4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395536" y="1865227"/>
            <a:ext cx="7632848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2400" dirty="0"/>
              <a:t>Deze beroepen zijn </a:t>
            </a:r>
            <a:r>
              <a:rPr lang="nl-BE" sz="2400" b="1" dirty="0">
                <a:solidFill>
                  <a:srgbClr val="00B050"/>
                </a:solidFill>
              </a:rPr>
              <a:t>knelpunt</a:t>
            </a:r>
            <a:r>
              <a:rPr lang="nl-BE" sz="2400" dirty="0"/>
              <a:t>beroepen. </a:t>
            </a:r>
          </a:p>
          <a:p>
            <a:pPr>
              <a:lnSpc>
                <a:spcPct val="200000"/>
              </a:lnSpc>
            </a:pPr>
            <a:r>
              <a:rPr lang="nl-NL" sz="2400" dirty="0"/>
              <a:t>Dat zijn beroepen waarvoor de invulling van de vacatures gemiddeld </a:t>
            </a:r>
            <a:r>
              <a:rPr lang="nl-NL" sz="2400" b="1" dirty="0">
                <a:solidFill>
                  <a:srgbClr val="00B050"/>
                </a:solidFill>
              </a:rPr>
              <a:t>moeilijker</a:t>
            </a:r>
            <a:r>
              <a:rPr lang="nl-NL" sz="2400" dirty="0"/>
              <a:t> verloopt dan voor andere beroepen.</a:t>
            </a:r>
            <a:endParaRPr lang="nl-BE" sz="2400" dirty="0"/>
          </a:p>
        </p:txBody>
      </p:sp>
      <p:pic>
        <p:nvPicPr>
          <p:cNvPr id="9" name="Afbeelding 8" descr="uitroepteken">
            <a:extLst>
              <a:ext uri="{FF2B5EF4-FFF2-40B4-BE49-F238E27FC236}">
                <a16:creationId xmlns:a16="http://schemas.microsoft.com/office/drawing/2014/main" id="{626C86BF-1B0A-CD0F-6BEC-69228B618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1914" y="959703"/>
            <a:ext cx="1797050" cy="23368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D0554805-C6B2-1668-9F63-AD6E6C0A8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3" y="245547"/>
            <a:ext cx="7691754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BE" altLang="nl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Leelawadee UI" panose="020B0502040204020203" pitchFamily="34" charset="-34"/>
              </a:rPr>
            </a:br>
            <a:r>
              <a:rPr kumimoji="0" lang="nl-BE" altLang="nl-B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Leelawadee UI" panose="020B0502040204020203" pitchFamily="34" charset="-34"/>
              </a:rPr>
              <a:t>3) Bij de 2 beroepen die je net hebt opgezocht, staat telkens een uitroepteken in een gele driehoek.</a:t>
            </a:r>
            <a:br>
              <a:rPr lang="nl-BE" altLang="nl-BE" dirty="0">
                <a:latin typeface="Leelawadee UI" panose="020B0502040204020203" pitchFamily="34" charset="-34"/>
                <a:ea typeface="Times New Roman" panose="02020603050405020304" pitchFamily="18" charset="0"/>
                <a:cs typeface="Leelawadee UI" panose="020B0502040204020203" pitchFamily="34" charset="-34"/>
              </a:rPr>
            </a:br>
            <a:br>
              <a:rPr lang="nl-BE" altLang="nl-BE" dirty="0">
                <a:latin typeface="Leelawadee UI" panose="020B0502040204020203" pitchFamily="34" charset="-34"/>
                <a:ea typeface="Times New Roman" panose="02020603050405020304" pitchFamily="18" charset="0"/>
                <a:cs typeface="Leelawadee UI" panose="020B0502040204020203" pitchFamily="34" charset="-34"/>
              </a:rPr>
            </a:br>
            <a:r>
              <a:rPr kumimoji="0" lang="nl-BE" altLang="nl-B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Leelawadee UI" panose="020B0502040204020203" pitchFamily="34" charset="-34"/>
              </a:rPr>
              <a:t>Zoek eens uit wat dit betekent en vul aan: </a:t>
            </a:r>
            <a:br>
              <a:rPr kumimoji="0" lang="nl-BE" altLang="nl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Leelawadee UI" panose="020B0502040204020203" pitchFamily="34" charset="-34"/>
              </a:rPr>
            </a:br>
            <a:br>
              <a:rPr kumimoji="0" lang="nl-BE" altLang="nl-B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eelawadee UI" panose="020B0502040204020203" pitchFamily="34" charset="-34"/>
                <a:ea typeface="Times New Roman" panose="02020603050405020304" pitchFamily="18" charset="0"/>
                <a:cs typeface="Leelawadee UI" panose="020B0502040204020203" pitchFamily="34" charset="-34"/>
              </a:rPr>
            </a:br>
            <a:endParaRPr kumimoji="0" lang="nl-BE" altLang="nl-B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49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de beroepenrally: kringgesprek</a:t>
            </a:r>
            <a:br>
              <a:rPr lang="nl-B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B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‘Wat betekent de rally voor mij?’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467544" y="2708920"/>
            <a:ext cx="727280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400" dirty="0"/>
              <a:t>Terugblik op de beroepenrally aan de hand van dit </a:t>
            </a:r>
            <a:r>
              <a:rPr lang="nl-BE" sz="2400" dirty="0">
                <a:hlinkClick r:id="rId2"/>
              </a:rPr>
              <a:t>formulier</a:t>
            </a:r>
            <a:r>
              <a:rPr lang="nl-BE" sz="2400" dirty="0"/>
              <a:t>. </a:t>
            </a:r>
            <a:endParaRPr lang="nl-BE" sz="2400" dirty="0">
              <a:highlight>
                <a:srgbClr val="FFFF00"/>
              </a:highlight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441812" y="4149080"/>
            <a:ext cx="4320480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800" dirty="0"/>
              <a:t>Bedankt voor jullie medewerking!</a:t>
            </a:r>
          </a:p>
        </p:txBody>
      </p:sp>
    </p:spTree>
    <p:extLst>
      <p:ext uri="{BB962C8B-B14F-4D97-AF65-F5344CB8AC3E}">
        <p14:creationId xmlns:p14="http://schemas.microsoft.com/office/powerpoint/2010/main" val="34430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9660" y="2007293"/>
            <a:ext cx="8484678" cy="1193340"/>
          </a:xfrm>
        </p:spPr>
        <p:txBody>
          <a:bodyPr>
            <a:noAutofit/>
          </a:bodyPr>
          <a:lstStyle/>
          <a:p>
            <a:pPr marL="109728" indent="0">
              <a:lnSpc>
                <a:spcPct val="100000"/>
              </a:lnSpc>
              <a:buNone/>
            </a:pPr>
            <a:r>
              <a:rPr lang="nl-BE" dirty="0"/>
              <a:t>“Ik teken voorwerpen op computer die later echt worden gemaakt.</a:t>
            </a:r>
          </a:p>
          <a:p>
            <a:pPr marL="109728" indent="0">
              <a:lnSpc>
                <a:spcPct val="100000"/>
              </a:lnSpc>
              <a:buNone/>
            </a:pPr>
            <a:r>
              <a:rPr lang="nl-BE" dirty="0"/>
              <a:t>Ik heb ruimtelijk inzicht en ben creatief en nauwkeurig.”</a:t>
            </a:r>
          </a:p>
        </p:txBody>
      </p:sp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432587" y="3933056"/>
            <a:ext cx="5499635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A. Spuitgieter</a:t>
            </a:r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432587" y="4653136"/>
            <a:ext cx="7523789" cy="51627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B. Matrijzenbouwer</a:t>
            </a:r>
          </a:p>
        </p:txBody>
      </p:sp>
      <p:sp>
        <p:nvSpPr>
          <p:cNvPr id="25" name="Tijdelijke aanduiding voor inhoud 2"/>
          <p:cNvSpPr txBox="1">
            <a:spLocks/>
          </p:cNvSpPr>
          <p:nvPr/>
        </p:nvSpPr>
        <p:spPr>
          <a:xfrm>
            <a:off x="432587" y="5373216"/>
            <a:ext cx="6587685" cy="51627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C. Technisch tekenaar</a:t>
            </a:r>
          </a:p>
          <a:p>
            <a:endParaRPr lang="nl-BE" dirty="0"/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63938B3-0D85-1F54-9175-85C76BA1429A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065294" cy="51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2) Welk beroep is dit?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50C6ED0-A55C-4A81-809F-FD48EB35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59" y="350394"/>
            <a:ext cx="7679481" cy="625211"/>
          </a:xfrm>
        </p:spPr>
        <p:txBody>
          <a:bodyPr>
            <a:normAutofit/>
          </a:bodyPr>
          <a:lstStyle/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Beroepen</a:t>
            </a:r>
          </a:p>
        </p:txBody>
      </p:sp>
    </p:spTree>
    <p:extLst>
      <p:ext uri="{BB962C8B-B14F-4D97-AF65-F5344CB8AC3E}">
        <p14:creationId xmlns:p14="http://schemas.microsoft.com/office/powerpoint/2010/main" val="8220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build="p"/>
      <p:bldP spid="24" grpId="0" build="p"/>
      <p:bldP spid="25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432587" y="3948194"/>
            <a:ext cx="5499635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A. Spuitgieter</a:t>
            </a:r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432587" y="4653136"/>
            <a:ext cx="7523789" cy="51627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B. Matrijzenbouwer</a:t>
            </a:r>
          </a:p>
        </p:txBody>
      </p:sp>
      <p:sp>
        <p:nvSpPr>
          <p:cNvPr id="25" name="Tijdelijke aanduiding voor inhoud 2"/>
          <p:cNvSpPr txBox="1">
            <a:spLocks/>
          </p:cNvSpPr>
          <p:nvPr/>
        </p:nvSpPr>
        <p:spPr>
          <a:xfrm>
            <a:off x="432587" y="5360996"/>
            <a:ext cx="6587685" cy="516276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b="1" dirty="0">
                <a:solidFill>
                  <a:srgbClr val="00B050"/>
                </a:solidFill>
              </a:rPr>
              <a:t>C.</a:t>
            </a:r>
            <a:r>
              <a:rPr lang="nl-BE" b="1" dirty="0"/>
              <a:t> </a:t>
            </a:r>
            <a:r>
              <a:rPr lang="nl-BE" b="1" dirty="0">
                <a:solidFill>
                  <a:srgbClr val="00B050"/>
                </a:solidFill>
              </a:rPr>
              <a:t>Technisch tekenaar</a:t>
            </a:r>
          </a:p>
          <a:p>
            <a:endParaRPr lang="nl-BE" dirty="0"/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63938B3-0D85-1F54-9175-85C76BA1429A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065294" cy="51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2) Welk beroep is dit?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50C6ED0-A55C-4A81-809F-FD48EB35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59" y="350394"/>
            <a:ext cx="7679481" cy="625211"/>
          </a:xfrm>
        </p:spPr>
        <p:txBody>
          <a:bodyPr>
            <a:normAutofit/>
          </a:bodyPr>
          <a:lstStyle/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Beroepen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A332EC81-4297-4714-A3E2-CF310E52FA80}"/>
              </a:ext>
            </a:extLst>
          </p:cNvPr>
          <p:cNvSpPr txBox="1">
            <a:spLocks/>
          </p:cNvSpPr>
          <p:nvPr/>
        </p:nvSpPr>
        <p:spPr>
          <a:xfrm>
            <a:off x="329660" y="2007293"/>
            <a:ext cx="8484678" cy="1193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lnSpc>
                <a:spcPct val="100000"/>
              </a:lnSpc>
              <a:buFont typeface="Arial" pitchFamily="34" charset="0"/>
              <a:buNone/>
            </a:pPr>
            <a:r>
              <a:rPr lang="nl-BE" dirty="0"/>
              <a:t>“Ik teken voorwerpen op computer die later echt worden gemaakt.</a:t>
            </a:r>
          </a:p>
          <a:p>
            <a:pPr marL="109728" indent="0">
              <a:lnSpc>
                <a:spcPct val="100000"/>
              </a:lnSpc>
              <a:buFont typeface="Arial" pitchFamily="34" charset="0"/>
              <a:buNone/>
            </a:pPr>
            <a:r>
              <a:rPr lang="nl-BE" dirty="0"/>
              <a:t>Ik heb ruimtelijk inzicht en ben creatief en nauwkeurig.”</a:t>
            </a:r>
          </a:p>
        </p:txBody>
      </p:sp>
      <p:pic>
        <p:nvPicPr>
          <p:cNvPr id="1026" name="Picture 2" descr="Technisch tekenaar of bouwkundig tekenaar gezocht? | Xtend">
            <a:hlinkClick r:id="rId2"/>
            <a:extLst>
              <a:ext uri="{FF2B5EF4-FFF2-40B4-BE49-F238E27FC236}">
                <a16:creationId xmlns:a16="http://schemas.microsoft.com/office/drawing/2014/main" id="{298F3EF1-09A1-523C-4644-AAB59CB7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63597"/>
            <a:ext cx="4211960" cy="2811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heck it out Stickers - Free social media Stickers">
            <a:extLst>
              <a:ext uri="{FF2B5EF4-FFF2-40B4-BE49-F238E27FC236}">
                <a16:creationId xmlns:a16="http://schemas.microsoft.com/office/drawing/2014/main" id="{92ED3E36-F77D-DE6F-BE43-B5A080E50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222" y="2875819"/>
            <a:ext cx="1356502" cy="135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  <p:bldP spid="25" grpId="0" build="p"/>
      <p:bldP spid="7" grpId="0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2B92530-7D48-8571-268D-CE81605ACEAF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Beroepen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958E6E0-D27C-4193-66A8-9CAF42D9DC5B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065294" cy="51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3) Welke taak hoort </a:t>
            </a:r>
            <a:r>
              <a:rPr lang="nl-BE" b="1" u="sng" dirty="0"/>
              <a:t>NIET</a:t>
            </a:r>
            <a:r>
              <a:rPr lang="nl-BE" b="1" dirty="0"/>
              <a:t> bij de procesoperator? </a:t>
            </a:r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A153CB2-2CCD-22CC-068E-496DC082D25A}"/>
              </a:ext>
            </a:extLst>
          </p:cNvPr>
          <p:cNvSpPr txBox="1">
            <a:spLocks/>
          </p:cNvSpPr>
          <p:nvPr/>
        </p:nvSpPr>
        <p:spPr>
          <a:xfrm>
            <a:off x="395536" y="2492896"/>
            <a:ext cx="8352928" cy="3497661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dirty="0"/>
              <a:t>A. Je kent alle machines hun functie en bewaakt het 	proces vanuit de controlekamer en van aan de 	installatie zelf. </a:t>
            </a:r>
          </a:p>
          <a:p>
            <a:pPr marL="109728" indent="0">
              <a:buNone/>
            </a:pPr>
            <a:endParaRPr lang="nl-NL" dirty="0"/>
          </a:p>
          <a:p>
            <a:pPr marL="109728" indent="0">
              <a:buNone/>
            </a:pPr>
            <a:r>
              <a:rPr lang="nl-NL" dirty="0"/>
              <a:t>B. Je ontwerpt en ontwikkelt nieuwe producten.</a:t>
            </a:r>
          </a:p>
          <a:p>
            <a:pPr marL="109728" indent="0">
              <a:buNone/>
            </a:pPr>
            <a:endParaRPr lang="nl-NL" dirty="0"/>
          </a:p>
          <a:p>
            <a:pPr marL="109728" indent="0">
              <a:buNone/>
            </a:pPr>
            <a:r>
              <a:rPr lang="nl-NL" dirty="0"/>
              <a:t>C. Je vult je diploma aan met training tijdens de job zelf. </a:t>
            </a:r>
            <a:endParaRPr lang="nl-BE" dirty="0"/>
          </a:p>
          <a:p>
            <a:pPr marL="566928" indent="-457200">
              <a:buAutoNum type="alphaUcPeriod"/>
            </a:pPr>
            <a:endParaRPr lang="nl-BE" dirty="0"/>
          </a:p>
          <a:p>
            <a:endParaRPr lang="nl-BE" dirty="0"/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0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395535" y="2636912"/>
            <a:ext cx="8352928" cy="625211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b="1" dirty="0">
                <a:solidFill>
                  <a:srgbClr val="00B050"/>
                </a:solidFill>
              </a:rPr>
              <a:t>B. Je ontwerpt en ontwikkelt nieuwe producten</a:t>
            </a:r>
            <a:endParaRPr lang="nl-BE" dirty="0">
              <a:solidFill>
                <a:srgbClr val="00B050"/>
              </a:solidFill>
            </a:endParaRPr>
          </a:p>
          <a:p>
            <a:pPr marL="624078" indent="-514350">
              <a:buFont typeface="+mj-lt"/>
              <a:buAutoNum type="alphaLcParenR"/>
            </a:pPr>
            <a:endParaRPr lang="nl-BE" dirty="0">
              <a:solidFill>
                <a:srgbClr val="00B050"/>
              </a:solidFill>
            </a:endParaRPr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611560" y="4555346"/>
            <a:ext cx="4121575" cy="5298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A48A122-28B0-C497-53AE-C7CD6275E33C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Beroepen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291D7613-596F-BD76-DC2B-1FCEAEB2EB36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065294" cy="51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3) Welke taak hoort </a:t>
            </a:r>
            <a:r>
              <a:rPr lang="nl-BE" b="1" u="sng" dirty="0"/>
              <a:t>NIET</a:t>
            </a:r>
            <a:r>
              <a:rPr lang="nl-BE" b="1" dirty="0"/>
              <a:t> bij de procesoperator? </a:t>
            </a:r>
            <a:endParaRPr lang="nl-BE" dirty="0"/>
          </a:p>
        </p:txBody>
      </p:sp>
      <p:pic>
        <p:nvPicPr>
          <p:cNvPr id="4098" name="Picture 2" descr="Procesoperator worden: alles wat je moet weten - Computable.be">
            <a:extLst>
              <a:ext uri="{FF2B5EF4-FFF2-40B4-BE49-F238E27FC236}">
                <a16:creationId xmlns:a16="http://schemas.microsoft.com/office/drawing/2014/main" id="{AFA841BA-0CF9-A117-C97F-A66311D4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63257"/>
            <a:ext cx="2841103" cy="2841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CB077-74F1-998B-E6EA-EBBBF719AECB}"/>
              </a:ext>
            </a:extLst>
          </p:cNvPr>
          <p:cNvSpPr txBox="1">
            <a:spLocks/>
          </p:cNvSpPr>
          <p:nvPr/>
        </p:nvSpPr>
        <p:spPr>
          <a:xfrm>
            <a:off x="1062947" y="4041991"/>
            <a:ext cx="3689527" cy="625211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nl-NL" dirty="0"/>
              <a:t>= productontwikkelaar</a:t>
            </a:r>
            <a:endParaRPr lang="nl-BE" dirty="0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4268979C-748D-7E5A-EC79-FF8668473740}"/>
              </a:ext>
            </a:extLst>
          </p:cNvPr>
          <p:cNvCxnSpPr>
            <a:cxnSpLocks/>
          </p:cNvCxnSpPr>
          <p:nvPr/>
        </p:nvCxnSpPr>
        <p:spPr>
          <a:xfrm flipH="1">
            <a:off x="2051720" y="3334431"/>
            <a:ext cx="1" cy="596507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1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  <p:bldP spid="6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52" y="2155648"/>
            <a:ext cx="5820587" cy="3258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395535" y="4300795"/>
            <a:ext cx="5499635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A. Operator</a:t>
            </a:r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395536" y="5076726"/>
            <a:ext cx="7523789" cy="67385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B. Lasser</a:t>
            </a:r>
          </a:p>
        </p:txBody>
      </p:sp>
      <p:sp>
        <p:nvSpPr>
          <p:cNvPr id="25" name="Tijdelijke aanduiding voor inhoud 2"/>
          <p:cNvSpPr txBox="1">
            <a:spLocks/>
          </p:cNvSpPr>
          <p:nvPr/>
        </p:nvSpPr>
        <p:spPr>
          <a:xfrm>
            <a:off x="395536" y="5877272"/>
            <a:ext cx="6587685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nl-BE" dirty="0"/>
              <a:t>C. Onderhoudsmecanicien</a:t>
            </a:r>
          </a:p>
          <a:p>
            <a:endParaRPr lang="nl-BE" dirty="0"/>
          </a:p>
          <a:p>
            <a:pPr marL="624078" indent="-514350">
              <a:buFont typeface="+mj-lt"/>
              <a:buAutoNum type="alphaLcParenR"/>
            </a:pPr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AB6996A-75C0-D4C6-FCF3-7AB91431EEBA}"/>
              </a:ext>
            </a:extLst>
          </p:cNvPr>
          <p:cNvSpPr txBox="1">
            <a:spLocks/>
          </p:cNvSpPr>
          <p:nvPr/>
        </p:nvSpPr>
        <p:spPr>
          <a:xfrm>
            <a:off x="732259" y="350394"/>
            <a:ext cx="7679481" cy="62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Beroepen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EDE7EE2-2262-113D-949A-46D4C9C2E93D}"/>
              </a:ext>
            </a:extLst>
          </p:cNvPr>
          <p:cNvSpPr txBox="1">
            <a:spLocks/>
          </p:cNvSpPr>
          <p:nvPr/>
        </p:nvSpPr>
        <p:spPr>
          <a:xfrm>
            <a:off x="155575" y="1340768"/>
            <a:ext cx="8065294" cy="51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nl-BE" b="1" dirty="0"/>
              <a:t>4) Voor welk beroep zou dit een vacature kunnen zijn?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77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  <p:bldP spid="25" grpId="0" build="p"/>
      <p:bldP spid="6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3d0cc1-1f50-40b5-a2ec-e4386da6aa35" xsi:nil="true"/>
    <lcf76f155ced4ddcb4097134ff3c332f xmlns="237309dd-d568-4a53-b87a-0f639eed32c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78AF04F14372498FEF59937791660B" ma:contentTypeVersion="17" ma:contentTypeDescription="Een nieuw document maken." ma:contentTypeScope="" ma:versionID="adeb2d725736fe4f581fa19f513ac5e7">
  <xsd:schema xmlns:xsd="http://www.w3.org/2001/XMLSchema" xmlns:xs="http://www.w3.org/2001/XMLSchema" xmlns:p="http://schemas.microsoft.com/office/2006/metadata/properties" xmlns:ns2="237309dd-d568-4a53-b87a-0f639eed32ca" xmlns:ns3="633d0cc1-1f50-40b5-a2ec-e4386da6aa35" targetNamespace="http://schemas.microsoft.com/office/2006/metadata/properties" ma:root="true" ma:fieldsID="2f32bc61b12bd11403b0dc429e22018f" ns2:_="" ns3:_="">
    <xsd:import namespace="237309dd-d568-4a53-b87a-0f639eed32ca"/>
    <xsd:import namespace="633d0cc1-1f50-40b5-a2ec-e4386da6aa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309dd-d568-4a53-b87a-0f639eed32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e4ac5ed6-02ff-458b-bf35-cdaef7a74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d0cc1-1f50-40b5-a2ec-e4386da6aa3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673df4d-79dd-4785-85e4-099a57163295}" ma:internalName="TaxCatchAll" ma:showField="CatchAllData" ma:web="633d0cc1-1f50-40b5-a2ec-e4386da6aa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BF2DC2-EB88-493F-BC31-27236AE9F4B7}">
  <ds:schemaRefs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633d0cc1-1f50-40b5-a2ec-e4386da6aa35"/>
    <ds:schemaRef ds:uri="http://schemas.microsoft.com/office/2006/documentManagement/types"/>
    <ds:schemaRef ds:uri="237309dd-d568-4a53-b87a-0f639eed32ca"/>
  </ds:schemaRefs>
</ds:datastoreItem>
</file>

<file path=customXml/itemProps2.xml><?xml version="1.0" encoding="utf-8"?>
<ds:datastoreItem xmlns:ds="http://schemas.openxmlformats.org/officeDocument/2006/customXml" ds:itemID="{3BAF2D41-BFA6-40FE-BEBE-B8FD5B677A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4BF04B-BE56-4930-A12F-E1648D183F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7309dd-d568-4a53-b87a-0f639eed32ca"/>
    <ds:schemaRef ds:uri="633d0cc1-1f50-40b5-a2ec-e4386da6aa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0</TotalTime>
  <Words>1162</Words>
  <Application>Microsoft Office PowerPoint</Application>
  <PresentationFormat>Diavoorstelling (4:3)</PresentationFormat>
  <Paragraphs>232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Georgia</vt:lpstr>
      <vt:lpstr>Gill Sans MT</vt:lpstr>
      <vt:lpstr>Leelawadee UI</vt:lpstr>
      <vt:lpstr>Metropolitan</vt:lpstr>
      <vt:lpstr>Beroepenrally  Metaal &amp; Technologie </vt:lpstr>
      <vt:lpstr>Metaalquiz</vt:lpstr>
      <vt:lpstr>Producten</vt:lpstr>
      <vt:lpstr>PowerPoint-presentatie</vt:lpstr>
      <vt:lpstr>Beroepen</vt:lpstr>
      <vt:lpstr>Beroepen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Metaalquiz - Einde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Talentenwijzer  </vt:lpstr>
      <vt:lpstr>Studiewijzer  </vt:lpstr>
      <vt:lpstr>PowerPoint-presentatie</vt:lpstr>
      <vt:lpstr>PowerPoint-presentatie</vt:lpstr>
      <vt:lpstr>PowerPoint-presentatie</vt:lpstr>
      <vt:lpstr>Na de beroepenrally: kringgesprek   ‘Wat betekent de rally voor mij?’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Beroepenrally  Metaal &amp; Technologie </dc:title>
  <dc:creator/>
  <cp:lastModifiedBy/>
  <cp:revision>3</cp:revision>
  <dcterms:created xsi:type="dcterms:W3CDTF">2019-01-15T16:21:22Z</dcterms:created>
  <dcterms:modified xsi:type="dcterms:W3CDTF">2024-09-23T08:38:45Z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0x010100A078AF04F14372498FEF59937791660B</vt:lpwstr>
  </property>
  <property fmtid="{D5CDD505-2E9C-101B-9397-08002B2CF9AE}" pid="3" name="MediaServiceImageTags">
    <vt:lpwstr/>
  </property>
</Properties>
</file>